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0" r:id="rId2"/>
    <p:sldMasterId id="2147483822" r:id="rId3"/>
    <p:sldMasterId id="2147483834" r:id="rId4"/>
    <p:sldMasterId id="2147483846" r:id="rId5"/>
    <p:sldMasterId id="2147483858" r:id="rId6"/>
    <p:sldMasterId id="2147483870" r:id="rId7"/>
    <p:sldMasterId id="2147483882" r:id="rId8"/>
    <p:sldMasterId id="2147483894" r:id="rId9"/>
    <p:sldMasterId id="2147483906" r:id="rId10"/>
    <p:sldMasterId id="2147483918" r:id="rId11"/>
    <p:sldMasterId id="2147483930" r:id="rId12"/>
    <p:sldMasterId id="2147483942" r:id="rId13"/>
  </p:sldMasterIdLst>
  <p:notesMasterIdLst>
    <p:notesMasterId r:id="rId31"/>
  </p:notesMasterIdLst>
  <p:handoutMasterIdLst>
    <p:handoutMasterId r:id="rId32"/>
  </p:handoutMasterIdLst>
  <p:sldIdLst>
    <p:sldId id="265" r:id="rId14"/>
    <p:sldId id="302" r:id="rId15"/>
    <p:sldId id="264" r:id="rId16"/>
    <p:sldId id="303" r:id="rId17"/>
    <p:sldId id="298" r:id="rId18"/>
    <p:sldId id="297" r:id="rId19"/>
    <p:sldId id="304" r:id="rId20"/>
    <p:sldId id="299" r:id="rId21"/>
    <p:sldId id="305" r:id="rId22"/>
    <p:sldId id="294" r:id="rId23"/>
    <p:sldId id="306" r:id="rId24"/>
    <p:sldId id="296" r:id="rId25"/>
    <p:sldId id="295" r:id="rId26"/>
    <p:sldId id="300" r:id="rId27"/>
    <p:sldId id="307" r:id="rId28"/>
    <p:sldId id="301" r:id="rId29"/>
    <p:sldId id="266" r:id="rId30"/>
  </p:sldIdLst>
  <p:sldSz cx="9144000" cy="5143500" type="screen16x9"/>
  <p:notesSz cx="6805613" cy="9944100"/>
  <p:defaultTextStyle>
    <a:defPPr>
      <a:defRPr lang="en-US"/>
    </a:defPPr>
    <a:lvl1pPr marL="0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76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52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728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303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879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455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031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607" algn="l" defTabSz="8791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71">
          <p15:clr>
            <a:srgbClr val="A4A3A4"/>
          </p15:clr>
        </p15:guide>
        <p15:guide id="2" orient="horz" pos="2783">
          <p15:clr>
            <a:srgbClr val="A4A3A4"/>
          </p15:clr>
        </p15:guide>
        <p15:guide id="3" pos="53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B7F95"/>
    <a:srgbClr val="003300"/>
    <a:srgbClr val="F37021"/>
    <a:srgbClr val="EFD921"/>
    <a:srgbClr val="2C87CB"/>
    <a:srgbClr val="3BACFF"/>
    <a:srgbClr val="1FE4C6"/>
    <a:srgbClr val="43C6E4"/>
    <a:srgbClr val="95E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33" autoAdjust="0"/>
    <p:restoredTop sz="91086" autoAdjust="0"/>
  </p:normalViewPr>
  <p:slideViewPr>
    <p:cSldViewPr snapToGrid="0">
      <p:cViewPr varScale="1">
        <p:scale>
          <a:sx n="142" d="100"/>
          <a:sy n="142" d="100"/>
        </p:scale>
        <p:origin x="-846" y="-96"/>
      </p:cViewPr>
      <p:guideLst>
        <p:guide orient="horz" pos="771"/>
        <p:guide orient="horz" pos="2783"/>
        <p:guide pos="53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CD4DA60F-0BB5-4A3D-B6FA-FDF2FC2558E5}" type="datetimeFigureOut">
              <a:rPr lang="en-US" smtClean="0"/>
              <a:pPr/>
              <a:t>3/25/2016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44425933-59C9-4582-A8D9-570D66460C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3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C2262F3B-5CC7-4D5E-B602-F5E0CB55D9B3}" type="datetimeFigureOut">
              <a:rPr lang="en-US" smtClean="0"/>
              <a:pPr/>
              <a:t>3/25/2016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781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64" tIns="47032" rIns="94064" bIns="470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4064" tIns="47032" rIns="94064" bIns="470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830233AA-EDD9-4D1C-B66A-95A21E602A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9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9576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79152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18728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58303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97879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37455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77031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16607" algn="l" defTabSz="879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Added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45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Added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26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77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Added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77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Changed “path” to “file”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Added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32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show an actual HTML output,</a:t>
            </a:r>
            <a:r>
              <a:rPr lang="en-US" baseline="0" dirty="0" smtClean="0"/>
              <a:t> not the text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69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Added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6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8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69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3DSWYM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2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12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795886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9280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892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70061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 Only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2047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4902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94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0068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3DSWYM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2670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8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BIOV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12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6758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251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56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nly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4515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47330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4653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064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7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49500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BI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7421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67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NETVIBES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9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8615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04440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s &amp; Content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382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11843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2890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 Only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539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CAT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30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95102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38273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NETVIBE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6230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3DEXCITE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97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6338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93237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0664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DXcite Template_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464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975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1907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6451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1663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77707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3DEXCITE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2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411753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925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447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23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58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Corp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284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96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191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CAT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5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34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SOLIDWORKS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33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6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07875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527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nly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666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6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rgbClr val="005386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3073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323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311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SOLIDWORKS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178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99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ENOV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35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30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208381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11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4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0522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506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2570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EN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946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3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DELM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60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0374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837854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5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05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1336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 Only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3410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92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5688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DELM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660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2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SIMUL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48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004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644840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884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408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827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Only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64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912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5624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SIMUL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046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42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GEOV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75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76330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81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2808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765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Only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455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191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17451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GEO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5230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4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EXALEAD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6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 head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3355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4707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2991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412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602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5419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5189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81564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EXALEAD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142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79" y="4719511"/>
            <a:ext cx="2580927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91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rp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_3DVIA Template_20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851920" y="891336"/>
            <a:ext cx="4752528" cy="374073"/>
          </a:xfrm>
        </p:spPr>
        <p:txBody>
          <a:bodyPr>
            <a:noAutofit/>
          </a:bodyPr>
          <a:lstStyle>
            <a:lvl1pPr algn="r">
              <a:defRPr lang="en-US" sz="3200" b="0" i="0" kern="1200" spc="0" baseline="0" noProof="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3ds Light"/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491630"/>
            <a:ext cx="4032250" cy="431800"/>
          </a:xfrm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i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6" y="903515"/>
            <a:ext cx="2919743" cy="3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729343" y="1131670"/>
            <a:ext cx="7924119" cy="360000"/>
          </a:xfrm>
          <a:solidFill>
            <a:schemeClr val="tx1"/>
          </a:solidFill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First item</a:t>
            </a:r>
            <a:endParaRPr lang="en-US" noProof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729343" y="1668708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Second item</a:t>
            </a:r>
            <a:endParaRPr lang="en-US" noProof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5" hasCustomPrompt="1"/>
          </p:nvPr>
        </p:nvSpPr>
        <p:spPr>
          <a:xfrm>
            <a:off x="729343" y="221175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Third item</a:t>
            </a:r>
            <a:endParaRPr lang="en-US" noProof="0"/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7" hasCustomPrompt="1"/>
          </p:nvPr>
        </p:nvSpPr>
        <p:spPr>
          <a:xfrm>
            <a:off x="729343" y="275181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Fourth item</a:t>
            </a:r>
            <a:endParaRPr lang="en-US" noProof="0"/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9" hasCustomPrompt="1"/>
          </p:nvPr>
        </p:nvSpPr>
        <p:spPr>
          <a:xfrm>
            <a:off x="729343" y="329187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Fifth item</a:t>
            </a:r>
            <a:endParaRPr lang="en-US" noProof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729343" y="3831930"/>
            <a:ext cx="7924119" cy="360000"/>
          </a:xfrm>
          <a:noFill/>
        </p:spPr>
        <p:txBody>
          <a:bodyPr lIns="288000" tIns="36000" rIns="72000" bIns="36000" anchor="ctr"/>
          <a:lstStyle>
            <a:lvl1pPr marL="0" indent="0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Sixth item</a:t>
            </a:r>
            <a:endParaRPr lang="en-US" noProof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1996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67644" y="879562"/>
            <a:ext cx="7272808" cy="64807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3200" baseline="0"/>
            </a:lvl1pPr>
            <a:lvl2pPr>
              <a:buFont typeface="Arial" pitchFamily="34" charset="0"/>
              <a:buNone/>
              <a:defRPr/>
            </a:lvl2pPr>
            <a:lvl3pPr>
              <a:buFont typeface="Arial" pitchFamily="34" charset="0"/>
              <a:buNone/>
              <a:defRPr/>
            </a:lvl3pPr>
            <a:lvl4pPr>
              <a:buFont typeface="Arial" pitchFamily="34" charset="0"/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1707654"/>
            <a:ext cx="7272338" cy="468313"/>
          </a:xfrm>
        </p:spPr>
        <p:txBody>
          <a:bodyPr vert="horz" lIns="87916" tIns="43957" rIns="87916" bIns="43957" rtlCol="0" anchor="ctr">
            <a:noAutofit/>
          </a:bodyPr>
          <a:lstStyle>
            <a:lvl1pPr algn="r">
              <a:lnSpc>
                <a:spcPct val="100000"/>
              </a:lnSpc>
              <a:buFont typeface="Arial" pitchFamily="34" charset="0"/>
              <a:buNone/>
              <a:defRPr lang="en-US" sz="2000" b="0" i="0" kern="900" spc="0" baseline="0" dirty="0" smtClean="0">
                <a:solidFill>
                  <a:schemeClr val="tx1"/>
                </a:solidFill>
                <a:latin typeface="+mj-lt"/>
                <a:ea typeface="+mn-ea"/>
                <a:cs typeface="3ds Light"/>
              </a:defRPr>
            </a:lvl1pPr>
          </a:lstStyle>
          <a:p>
            <a:pPr marL="187200" lvl="0" indent="-259200" algn="r" defTabSz="879152" rtl="0" eaLnBrk="1" latinLnBrk="0" hangingPunct="1">
              <a:lnSpc>
                <a:spcPts val="2000"/>
              </a:lnSpc>
              <a:spcBef>
                <a:spcPts val="0"/>
              </a:spcBef>
              <a:buSzPct val="100000"/>
            </a:pPr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937049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572" y="842963"/>
            <a:ext cx="7926407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 baseline="0"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719571" y="1276350"/>
            <a:ext cx="7950899" cy="3167608"/>
          </a:xfrm>
        </p:spPr>
        <p:txBody>
          <a:bodyPr/>
          <a:lstStyle>
            <a:lvl1pPr marL="252000" indent="-252000">
              <a:spcBef>
                <a:spcPts val="8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400"/>
              </a:spcBef>
              <a:defRPr spc="0" baseline="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810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nly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/>
          </p:nvPr>
        </p:nvSpPr>
        <p:spPr>
          <a:xfrm>
            <a:off x="719138" y="879561"/>
            <a:ext cx="7921625" cy="3684501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5226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9" y="842963"/>
            <a:ext cx="7934324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719139" y="1276349"/>
            <a:ext cx="3840480" cy="3287713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6"/>
          </p:nvPr>
        </p:nvSpPr>
        <p:spPr>
          <a:xfrm>
            <a:off x="4812983" y="1275606"/>
            <a:ext cx="3840480" cy="3291840"/>
          </a:xfrm>
        </p:spPr>
        <p:txBody>
          <a:bodyPr/>
          <a:lstStyle>
            <a:lvl4pPr>
              <a:defRPr spc="0"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889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137" y="842963"/>
            <a:ext cx="7934325" cy="396549"/>
          </a:xfrm>
        </p:spPr>
        <p:txBody>
          <a:bodyPr wrap="square">
            <a:spAutoFit/>
          </a:bodyPr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6445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2325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56312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_3DVIA Template_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41011"/>
            <a:ext cx="4464050" cy="4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19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1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8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9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3DS.COM</a:t>
            </a:r>
            <a:r>
              <a:rPr lang="en-US" sz="600" b="1" i="0" cap="none" spc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774" r:id="rId3"/>
    <p:sldLayoutId id="2147483663" r:id="rId4"/>
    <p:sldLayoutId id="2147483662" r:id="rId5"/>
    <p:sldLayoutId id="2147483699" r:id="rId6"/>
    <p:sldLayoutId id="2147483664" r:id="rId7"/>
    <p:sldLayoutId id="2147483666" r:id="rId8"/>
    <p:sldLayoutId id="2147483765" r:id="rId9"/>
    <p:sldLayoutId id="2147483667" r:id="rId10"/>
    <p:sldLayoutId id="2147483696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pos="453" userDrawn="1">
          <p15:clr>
            <a:srgbClr val="F26B43"/>
          </p15:clr>
        </p15:guide>
        <p15:guide id="4" pos="5451" userDrawn="1">
          <p15:clr>
            <a:srgbClr val="F26B43"/>
          </p15:clr>
        </p15:guide>
        <p15:guide id="5" orient="horz" pos="226" userDrawn="1">
          <p15:clr>
            <a:srgbClr val="F26B43"/>
          </p15:clr>
        </p15:guide>
        <p15:guide id="6" orient="horz" pos="2875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3DSWYM_Logotype_RGB_Orang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4" y="4713514"/>
            <a:ext cx="869302" cy="228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E87722"/>
                </a:solidFill>
                <a:effectLst/>
                <a:latin typeface="Arial Narrow" pitchFamily="34" charset="0"/>
                <a:cs typeface="Arial" pitchFamily="34" charset="0"/>
              </a:rPr>
              <a:t>3DS.COM/3DSWYM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E87722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9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BIOVIA_Logotype_CMYK_Blue_2014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32" y="4713514"/>
            <a:ext cx="854733" cy="228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77C8"/>
                </a:solidFill>
                <a:effectLst/>
                <a:latin typeface="Arial Narrow" pitchFamily="34" charset="0"/>
                <a:cs typeface="Arial" pitchFamily="34" charset="0"/>
              </a:rPr>
              <a:t>3DS.COM/BIOVIA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NETVIBES_Logotype_RGB_Green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6" y="4713514"/>
            <a:ext cx="1021702" cy="228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84BD00"/>
                </a:solidFill>
                <a:effectLst/>
                <a:latin typeface="Arial Narrow" pitchFamily="34" charset="0"/>
                <a:cs typeface="Arial" pitchFamily="34" charset="0"/>
              </a:rPr>
              <a:t>3DS.COM/NETVIBES</a:t>
            </a:r>
            <a:r>
              <a:rPr lang="en-US" sz="600" b="1" i="0" cap="none" spc="0" dirty="0" smtClean="0">
                <a:ln>
                  <a:noFill/>
                </a:ln>
                <a:solidFill>
                  <a:srgbClr val="B78B20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Arial" pitchFamily="34" charset="0"/>
              </a:rPr>
              <a:t>3DS.COM/3DEXCITE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2" name="Picture 11" descr="3DS_2014_3DExcite_black_RGB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20" y="4708181"/>
            <a:ext cx="1088547" cy="23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1871"/>
                </a:solidFill>
                <a:effectLst/>
                <a:latin typeface="Arial Narrow" pitchFamily="34" charset="0"/>
                <a:cs typeface="Arial" pitchFamily="34" charset="0"/>
              </a:rPr>
              <a:t>3DS.COM/CATIA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00187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91" y="4714677"/>
            <a:ext cx="885510" cy="23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1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DA291C"/>
                </a:solidFill>
                <a:effectLst/>
                <a:latin typeface="Arial Narrow" pitchFamily="34" charset="0"/>
                <a:cs typeface="Arial" pitchFamily="34" charset="0"/>
              </a:rPr>
              <a:t>3DS.COM/SOLIDWORKS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DA291C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0" name="Picture 9" descr="SolidWorks_Logotype_RGB_Red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9" y="4713514"/>
            <a:ext cx="1228531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1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E87722"/>
                </a:solidFill>
                <a:effectLst/>
                <a:latin typeface="Arial Narrow" pitchFamily="34" charset="0"/>
                <a:cs typeface="Arial" pitchFamily="34" charset="0"/>
              </a:rPr>
              <a:t>3DS.COM/ENOVIA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E87722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2" name="Picture 11" descr="ENOVIA_Logotype_RGB_Orang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36" y="4713514"/>
            <a:ext cx="10668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6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FFCD00"/>
                </a:solidFill>
                <a:effectLst/>
                <a:latin typeface="Arial Narrow" pitchFamily="34" charset="0"/>
                <a:cs typeface="Arial" pitchFamily="34" charset="0"/>
              </a:rPr>
              <a:t>3DS.COM/DELMIA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0" name="Picture 9" descr="DELMIA_Logotype_RGB_Yellow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0" y="4713514"/>
            <a:ext cx="1026367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IMULIA_Logotype_RGB_Teal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61" y="4713514"/>
            <a:ext cx="1160106" cy="228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B2A9"/>
                </a:solidFill>
                <a:effectLst/>
                <a:latin typeface="Arial Narrow" pitchFamily="34" charset="0"/>
                <a:cs typeface="Arial" pitchFamily="34" charset="0"/>
              </a:rPr>
              <a:t>3DS.COM/SIMULIA</a:t>
            </a:r>
            <a:r>
              <a:rPr lang="en-US" sz="600" b="1" i="0" cap="none" spc="0" baseline="0" dirty="0" smtClean="0">
                <a:ln>
                  <a:noFill/>
                </a:ln>
                <a:solidFill>
                  <a:srgbClr val="00B2A9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8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C79316"/>
                </a:solidFill>
                <a:effectLst/>
                <a:latin typeface="Arial Narrow" pitchFamily="34" charset="0"/>
                <a:cs typeface="Arial" pitchFamily="34" charset="0"/>
              </a:rPr>
              <a:t>3DS.COM/GEOVIA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C7931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1" name="Picture 10" descr="GEOVIA_Logotype_RGB_Copper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4" y="4713514"/>
            <a:ext cx="99215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1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EXALEAD_Logotype_RGB_Blu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6" y="4713514"/>
            <a:ext cx="1166327" cy="228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0077C8"/>
                </a:solidFill>
                <a:effectLst/>
                <a:latin typeface="Arial Narrow" pitchFamily="34" charset="0"/>
                <a:cs typeface="Arial" pitchFamily="34" charset="0"/>
              </a:rPr>
              <a:t>3DS.COM/EXALEAD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7107" y="4563836"/>
            <a:ext cx="7796893" cy="579664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6000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9572" y="361747"/>
            <a:ext cx="7920880" cy="374073"/>
          </a:xfrm>
          <a:prstGeom prst="rect">
            <a:avLst/>
          </a:prstGeom>
        </p:spPr>
        <p:txBody>
          <a:bodyPr vert="horz" lIns="87916" tIns="43957" rIns="87916" bIns="43957" rtlCol="0" anchor="ctr">
            <a:noAutofit/>
          </a:bodyPr>
          <a:lstStyle/>
          <a:p>
            <a:r>
              <a:rPr lang="en-US" noProof="0" dirty="0" smtClean="0"/>
              <a:t>Main Title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9138" y="1306871"/>
            <a:ext cx="7921314" cy="3257192"/>
          </a:xfrm>
          <a:prstGeom prst="rect">
            <a:avLst/>
          </a:prstGeom>
        </p:spPr>
        <p:txBody>
          <a:bodyPr vert="horz" lIns="87916" tIns="43957" rIns="87916" bIns="4395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noProof="0" dirty="0" smtClean="0"/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0" y="4803998"/>
            <a:ext cx="395536" cy="360040"/>
          </a:xfrm>
          <a:prstGeom prst="rect">
            <a:avLst/>
          </a:prstGeom>
        </p:spPr>
        <p:txBody>
          <a:bodyPr lIns="87916" tIns="43957" rIns="87916" bIns="43957" anchor="ctr"/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8791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95206-EC0C-43EF-8E7D-2BA7BDFE30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ctr" defTabSz="8791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430000" y="2488561"/>
            <a:ext cx="5158228" cy="181106"/>
          </a:xfrm>
          <a:prstGeom prst="rect">
            <a:avLst/>
          </a:prstGeom>
          <a:noFill/>
        </p:spPr>
        <p:txBody>
          <a:bodyPr wrap="square" lIns="87916" tIns="43957" rIns="87916" bIns="43957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b="1" i="0" cap="none" spc="0" dirty="0" smtClean="0">
                <a:ln>
                  <a:noFill/>
                </a:ln>
                <a:solidFill>
                  <a:srgbClr val="84BD00"/>
                </a:solidFill>
                <a:effectLst/>
                <a:latin typeface="Arial Narrow" pitchFamily="34" charset="0"/>
                <a:cs typeface="Arial" pitchFamily="34" charset="0"/>
              </a:rPr>
              <a:t>3DS.COM/3DVIA</a:t>
            </a:r>
            <a:r>
              <a:rPr lang="en-US" sz="600" b="0" cap="none" spc="0" baseline="0" dirty="0" smtClean="0">
                <a:ln>
                  <a:noFill/>
                </a:ln>
                <a:solidFill>
                  <a:srgbClr val="84BD00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©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Dassault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600" b="0" cap="none" spc="0" dirty="0" err="1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Systèmes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</a:t>
            </a:r>
            <a:r>
              <a:rPr lang="en-US" sz="600" b="0" cap="none" spc="0" noProof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Confidential</a:t>
            </a:r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Information | </a:t>
            </a:r>
            <a:fld id="{7932CEB9-7706-4840-A8AE-48D24CB336EF}" type="datetimeFigureOut">
              <a:rPr lang="en-US" sz="600" b="0" cap="none" spc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pPr algn="ctr"/>
              <a:t>3/25/2016</a:t>
            </a:fld>
            <a:r>
              <a:rPr lang="en-US" sz="600" b="0" cap="none" spc="0" dirty="0" smtClean="0">
                <a:ln>
                  <a:noFill/>
                </a:ln>
                <a:solidFill>
                  <a:srgbClr val="005386"/>
                </a:solidFill>
                <a:effectLst/>
                <a:latin typeface="Arial Narrow" pitchFamily="34" charset="0"/>
                <a:cs typeface="Arial" pitchFamily="34" charset="0"/>
              </a:rPr>
              <a:t> | ref.: 3DS_Document_2015</a:t>
            </a:r>
            <a:endParaRPr lang="en-US" sz="600" b="0" cap="none" spc="0" dirty="0">
              <a:ln>
                <a:noFill/>
              </a:ln>
              <a:solidFill>
                <a:srgbClr val="005386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820" y="4719511"/>
            <a:ext cx="2645445" cy="243820"/>
          </a:xfrm>
          <a:prstGeom prst="rect">
            <a:avLst/>
          </a:prstGeom>
        </p:spPr>
      </p:pic>
      <p:pic>
        <p:nvPicPr>
          <p:cNvPr id="11" name="Picture 10" descr="3DVIA_Logotype_RGB_Green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2" y="4705350"/>
            <a:ext cx="772382" cy="23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4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879152" rtl="0" eaLnBrk="1" latinLnBrk="0" hangingPunct="1">
        <a:spcBef>
          <a:spcPct val="0"/>
        </a:spcBef>
        <a:buNone/>
        <a:defRPr lang="en-US" sz="3200" b="0" i="0" kern="1200" spc="0" baseline="0" noProof="0" dirty="0">
          <a:solidFill>
            <a:schemeClr val="tx1"/>
          </a:solidFill>
          <a:effectLst/>
          <a:latin typeface="+mj-lt"/>
          <a:ea typeface="+mj-ea"/>
          <a:cs typeface="3ds Condensed"/>
        </a:defRPr>
      </a:lvl1pPr>
    </p:titleStyle>
    <p:bodyStyle>
      <a:lvl1pPr marL="228600" indent="-228600" algn="l" defTabSz="879152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SzPct val="80000"/>
        <a:buFont typeface="Wingdings 3" panose="05040102010807070707" pitchFamily="18" charset="2"/>
        <a:buChar char="u"/>
        <a:defRPr sz="2000" b="0" i="0" kern="900" spc="0">
          <a:solidFill>
            <a:schemeClr val="tx1"/>
          </a:solidFill>
          <a:latin typeface="+mn-lt"/>
          <a:ea typeface="+mn-ea"/>
          <a:cs typeface="3ds Light"/>
        </a:defRPr>
      </a:lvl1pPr>
      <a:lvl2pPr marL="400050" marR="0" indent="-176213" algn="l" defTabSz="879152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75000"/>
        <a:buFont typeface="Wingdings 3" panose="05040102010807070707" pitchFamily="18" charset="2"/>
        <a:buChar char="w"/>
        <a:tabLst/>
        <a:defRPr sz="1800" b="0" i="0" kern="900" spc="0" baseline="0">
          <a:solidFill>
            <a:schemeClr val="tx1"/>
          </a:solidFill>
          <a:latin typeface="+mn-lt"/>
          <a:ea typeface="+mn-ea"/>
          <a:cs typeface="3ds Light"/>
        </a:defRPr>
      </a:lvl2pPr>
      <a:lvl3pPr marL="628650" marR="0" indent="-158750" algn="l" defTabSz="879152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60000"/>
        <a:buFont typeface="Wingdings 3" panose="05040102010807070707" pitchFamily="18" charset="2"/>
        <a:buChar char="u"/>
        <a:tabLst/>
        <a:defRPr sz="1600" b="0" i="0" kern="900" spc="0">
          <a:solidFill>
            <a:schemeClr val="tx1"/>
          </a:solidFill>
          <a:latin typeface="+mn-lt"/>
          <a:ea typeface="+mn-ea"/>
          <a:cs typeface="3ds Light"/>
        </a:defRPr>
      </a:lvl3pPr>
      <a:lvl4pPr marL="857250" indent="-179388" algn="l" defTabSz="879152" rtl="0" eaLnBrk="1" latinLnBrk="0" hangingPunct="1">
        <a:lnSpc>
          <a:spcPct val="100000"/>
        </a:lnSpc>
        <a:spcBef>
          <a:spcPts val="400"/>
        </a:spcBef>
        <a:buClr>
          <a:schemeClr val="tx1"/>
        </a:buClr>
        <a:buSzPct val="60000"/>
        <a:buFont typeface="Wingdings 3" panose="05040102010807070707" pitchFamily="18" charset="2"/>
        <a:buChar char="w"/>
        <a:defRPr sz="1400" b="0" i="0" kern="900" spc="-70">
          <a:solidFill>
            <a:schemeClr val="tx1"/>
          </a:solidFill>
          <a:latin typeface="+mn-lt"/>
          <a:ea typeface="+mn-ea"/>
          <a:cs typeface="3ds Light"/>
        </a:defRPr>
      </a:lvl4pPr>
      <a:lvl5pPr marL="914400" indent="0" algn="l" defTabSz="1028700" rtl="0" eaLnBrk="1" latinLnBrk="0" hangingPunct="1">
        <a:lnSpc>
          <a:spcPct val="100000"/>
        </a:lnSpc>
        <a:spcBef>
          <a:spcPts val="300"/>
        </a:spcBef>
        <a:buFont typeface="Arial"/>
        <a:buNone/>
        <a:defRPr sz="1200" b="0" i="0" kern="1200" baseline="0">
          <a:solidFill>
            <a:schemeClr val="tx1"/>
          </a:solidFill>
          <a:latin typeface="+mn-lt"/>
          <a:ea typeface="+mn-ea"/>
          <a:cs typeface="3ds Light"/>
        </a:defRPr>
      </a:lvl5pPr>
      <a:lvl6pPr marL="2417668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243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819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395" indent="-219788" algn="l" defTabSz="8791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76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152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728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303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879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455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031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607" algn="l" defTabSz="87915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453">
          <p15:clr>
            <a:srgbClr val="F26B43"/>
          </p15:clr>
        </p15:guide>
        <p15:guide id="4" pos="5451">
          <p15:clr>
            <a:srgbClr val="F26B43"/>
          </p15:clr>
        </p15:guide>
        <p15:guide id="5" orient="horz" pos="226">
          <p15:clr>
            <a:srgbClr val="F26B43"/>
          </p15:clr>
        </p15:guide>
        <p15:guide id="6" orient="horz" pos="28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906" y="516867"/>
            <a:ext cx="8107094" cy="374073"/>
          </a:xfrm>
        </p:spPr>
        <p:txBody>
          <a:bodyPr/>
          <a:lstStyle/>
          <a:p>
            <a:r>
              <a:rPr lang="en-US" dirty="0" smtClean="0"/>
              <a:t>FUN052421  : Support of “My PP”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R2016x </a:t>
            </a:r>
            <a:r>
              <a:rPr lang="en-US" dirty="0"/>
              <a:t>HL short scenario </a:t>
            </a:r>
          </a:p>
        </p:txBody>
      </p:sp>
    </p:spTree>
    <p:extLst>
      <p:ext uri="{BB962C8B-B14F-4D97-AF65-F5344CB8AC3E}">
        <p14:creationId xmlns:p14="http://schemas.microsoft.com/office/powerpoint/2010/main" val="29393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Preference settings, and set the “My PP” Option and set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074" y="1753897"/>
            <a:ext cx="4002118" cy="30156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99" y="1753897"/>
            <a:ext cx="2200275" cy="18669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131730" y="3232969"/>
            <a:ext cx="1062830" cy="31142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Elbow Connector 25"/>
          <p:cNvCxnSpPr>
            <a:stCxn id="9" idx="2"/>
          </p:cNvCxnSpPr>
          <p:nvPr/>
        </p:nvCxnSpPr>
        <p:spPr>
          <a:xfrm rot="16200000" flipH="1">
            <a:off x="1994042" y="3272291"/>
            <a:ext cx="577299" cy="1274309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014017" y="2155372"/>
            <a:ext cx="317114" cy="15675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27076" y="2259875"/>
            <a:ext cx="200297" cy="15675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ular Callout 29"/>
          <p:cNvSpPr/>
          <p:nvPr/>
        </p:nvSpPr>
        <p:spPr>
          <a:xfrm>
            <a:off x="7052593" y="1611086"/>
            <a:ext cx="1813822" cy="727166"/>
          </a:xfrm>
          <a:prstGeom prst="wedgeRoundRectCallout">
            <a:avLst>
              <a:gd name="adj1" fmla="val -88073"/>
              <a:gd name="adj2" fmla="val 277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“My PP” option</a:t>
            </a:r>
            <a:endParaRPr lang="en-US" dirty="0"/>
          </a:p>
        </p:txBody>
      </p:sp>
      <p:sp>
        <p:nvSpPr>
          <p:cNvPr id="31" name="Rounded Rectangular Callout 30"/>
          <p:cNvSpPr/>
          <p:nvPr/>
        </p:nvSpPr>
        <p:spPr>
          <a:xfrm>
            <a:off x="7052592" y="3232969"/>
            <a:ext cx="2026103" cy="727166"/>
          </a:xfrm>
          <a:prstGeom prst="wedgeRoundRectCallout">
            <a:avLst>
              <a:gd name="adj1" fmla="val -68534"/>
              <a:gd name="adj2" fmla="val -1566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and assign the “MyPPConfigurationFile1.xml” </a:t>
            </a:r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928555" y="3870257"/>
            <a:ext cx="1103513" cy="18793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164183" y="1884053"/>
            <a:ext cx="356102" cy="26125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Preference settings, and set the “My PP” Option and set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87" y="1768289"/>
            <a:ext cx="4901645" cy="257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2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Validating the “My PP” Support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>
          <a:xfrm>
            <a:off x="296092" y="1132606"/>
            <a:ext cx="8847908" cy="3167608"/>
          </a:xfrm>
        </p:spPr>
        <p:txBody>
          <a:bodyPr/>
          <a:lstStyle/>
          <a:p>
            <a:r>
              <a:rPr lang="en-US" dirty="0" smtClean="0"/>
              <a:t>Import and </a:t>
            </a:r>
            <a:r>
              <a:rPr lang="en-US" dirty="0"/>
              <a:t>Open the “</a:t>
            </a:r>
            <a:r>
              <a:rPr lang="en-US" dirty="0" smtClean="0"/>
              <a:t>ZimmermannS840D_FASTPOST_5Ax_scenario_PROCESS.3dxml” file in Prismatic Machining APP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32" y="1983549"/>
            <a:ext cx="2044125" cy="14657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552" y="2592455"/>
            <a:ext cx="1478788" cy="19621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19328" y="2414363"/>
            <a:ext cx="1027611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18316" y="3762103"/>
            <a:ext cx="1027611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176941" y="3146664"/>
            <a:ext cx="1027611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Elbow Connector 26"/>
          <p:cNvCxnSpPr/>
          <p:nvPr/>
        </p:nvCxnSpPr>
        <p:spPr>
          <a:xfrm flipV="1">
            <a:off x="6393300" y="3355613"/>
            <a:ext cx="822579" cy="209550"/>
          </a:xfrm>
          <a:prstGeom prst="bentConnector3">
            <a:avLst/>
          </a:prstGeom>
          <a:ln w="317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4" idx="3"/>
          </p:cNvCxnSpPr>
          <p:nvPr/>
        </p:nvCxnSpPr>
        <p:spPr>
          <a:xfrm>
            <a:off x="1446939" y="2513162"/>
            <a:ext cx="908297" cy="528207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590" y="2486090"/>
            <a:ext cx="1459889" cy="207516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722790" y="3921286"/>
            <a:ext cx="498205" cy="568017"/>
          </a:xfrm>
          <a:prstGeom prst="rect">
            <a:avLst/>
          </a:prstGeom>
          <a:noFill/>
          <a:ln w="44450">
            <a:solidFill>
              <a:srgbClr val="FF000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156" y="1922491"/>
            <a:ext cx="2150343" cy="22377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405138" y="2666301"/>
            <a:ext cx="2027525" cy="24236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374850" y="3626385"/>
            <a:ext cx="1991375" cy="17068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>
            <a:stCxn id="7" idx="3"/>
          </p:cNvCxnSpPr>
          <p:nvPr/>
        </p:nvCxnSpPr>
        <p:spPr>
          <a:xfrm flipV="1">
            <a:off x="4539499" y="2550000"/>
            <a:ext cx="271006" cy="491369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0506" y="1806471"/>
            <a:ext cx="2705042" cy="68455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428619" y="2198346"/>
            <a:ext cx="1217507" cy="18414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>
            <a:endCxn id="12" idx="0"/>
          </p:cNvCxnSpPr>
          <p:nvPr/>
        </p:nvCxnSpPr>
        <p:spPr>
          <a:xfrm rot="10800000" flipV="1">
            <a:off x="5709947" y="2379725"/>
            <a:ext cx="857001" cy="212730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0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Validating the “My PP” Support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In the PPR Context-&gt; Assign My </a:t>
            </a:r>
            <a:r>
              <a:rPr lang="en-US" dirty="0" err="1" smtClean="0"/>
              <a:t>PostProcessor</a:t>
            </a:r>
            <a:r>
              <a:rPr lang="en-US" dirty="0" smtClean="0"/>
              <a:t> 1 for NC machine</a:t>
            </a:r>
            <a:endParaRPr lang="en-US" altLang="ja-JP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25099" y="228114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39" y="1659467"/>
            <a:ext cx="1974442" cy="328651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24039" y="2978808"/>
            <a:ext cx="1027611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2528" y="4617435"/>
            <a:ext cx="1027611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45042" y="4617435"/>
            <a:ext cx="653440" cy="1975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720" y="1850095"/>
            <a:ext cx="5238750" cy="2257425"/>
          </a:xfrm>
          <a:prstGeom prst="rect">
            <a:avLst/>
          </a:prstGeom>
        </p:spPr>
      </p:pic>
      <p:cxnSp>
        <p:nvCxnSpPr>
          <p:cNvPr id="22" name="Elbow Connector 21"/>
          <p:cNvCxnSpPr>
            <a:endCxn id="6" idx="1"/>
          </p:cNvCxnSpPr>
          <p:nvPr/>
        </p:nvCxnSpPr>
        <p:spPr>
          <a:xfrm rot="5400000" flipH="1" flipV="1">
            <a:off x="2042301" y="3334988"/>
            <a:ext cx="1745598" cy="1033239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306483" y="3663696"/>
            <a:ext cx="1105606" cy="185815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752394" y="2767246"/>
            <a:ext cx="1178984" cy="211562"/>
          </a:xfrm>
          <a:prstGeom prst="rect">
            <a:avLst/>
          </a:prstGeom>
          <a:noFill/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89413" y="3285067"/>
            <a:ext cx="1264809" cy="214489"/>
          </a:xfrm>
          <a:prstGeom prst="rect">
            <a:avLst/>
          </a:prstGeom>
          <a:noFill/>
          <a:ln w="444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3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Validating the “My PP” Support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Select the Generate NC Code Interactively command and then NC Code tab verify whether help file is popping up on clicking “?” </a:t>
            </a:r>
            <a:endParaRPr lang="en-US" altLang="ja-JP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25099" y="228114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75" y="1948096"/>
            <a:ext cx="4867275" cy="8191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724784" y="2330230"/>
            <a:ext cx="581700" cy="36038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7" y="2948730"/>
            <a:ext cx="3267075" cy="2200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7516" y="2767246"/>
            <a:ext cx="2820556" cy="235297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588380" y="4060435"/>
            <a:ext cx="346731" cy="24063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Elbow Connector 21"/>
          <p:cNvCxnSpPr>
            <a:stCxn id="18" idx="2"/>
          </p:cNvCxnSpPr>
          <p:nvPr/>
        </p:nvCxnSpPr>
        <p:spPr>
          <a:xfrm rot="5400000">
            <a:off x="4163288" y="2297035"/>
            <a:ext cx="458763" cy="1245930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3014133" y="3680178"/>
            <a:ext cx="2473383" cy="534402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5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Validating the “My PP” Support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Select the Generate NC Code Interactively command and then NC Code tab verify whether help file is popping up on clicking “?” </a:t>
            </a:r>
            <a:endParaRPr lang="en-US" altLang="ja-JP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25099" y="228114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75" y="1948096"/>
            <a:ext cx="4867275" cy="8191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724784" y="2330230"/>
            <a:ext cx="581700" cy="36038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7" y="2948730"/>
            <a:ext cx="3267075" cy="220027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588380" y="4060435"/>
            <a:ext cx="346731" cy="24063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Elbow Connector 21"/>
          <p:cNvCxnSpPr>
            <a:stCxn id="18" idx="2"/>
          </p:cNvCxnSpPr>
          <p:nvPr/>
        </p:nvCxnSpPr>
        <p:spPr>
          <a:xfrm rot="5400000">
            <a:off x="4163288" y="2297035"/>
            <a:ext cx="458763" cy="1245930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3014133" y="3680178"/>
            <a:ext cx="2473383" cy="534402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516" y="2809031"/>
            <a:ext cx="1894919" cy="17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5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Validating the “My PP” Support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Click on the Execute option to generate the CATNC Code file </a:t>
            </a:r>
            <a:endParaRPr lang="en-US" altLang="ja-JP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725099" y="228114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700" y="1760016"/>
            <a:ext cx="3267075" cy="22002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7224" y="3349235"/>
            <a:ext cx="685398" cy="29707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996" y="1760016"/>
            <a:ext cx="2642003" cy="21558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991224" y="3052159"/>
            <a:ext cx="1504598" cy="29707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 flipV="1">
            <a:off x="2211007" y="3200697"/>
            <a:ext cx="3780217" cy="297076"/>
          </a:xfrm>
          <a:prstGeom prst="bentConnector3">
            <a:avLst>
              <a:gd name="adj1" fmla="val 72397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8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820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FUN052421 </a:t>
            </a:r>
            <a:r>
              <a:rPr lang="en-US" dirty="0"/>
              <a:t>: Support of “My </a:t>
            </a:r>
            <a:r>
              <a:rPr lang="en-US" dirty="0" smtClean="0"/>
              <a:t>PP”</a:t>
            </a:r>
            <a:endParaRPr lang="en-US" dirty="0"/>
          </a:p>
        </p:txBody>
      </p:sp>
      <p:sp>
        <p:nvSpPr>
          <p:cNvPr id="13" name="Espace réservé du contenu 10"/>
          <p:cNvSpPr txBox="1">
            <a:spLocks/>
          </p:cNvSpPr>
          <p:nvPr/>
        </p:nvSpPr>
        <p:spPr>
          <a:xfrm>
            <a:off x="538964" y="1145399"/>
            <a:ext cx="7950899" cy="3167608"/>
          </a:xfrm>
          <a:prstGeom prst="rect">
            <a:avLst/>
          </a:prstGeom>
          <a:noFill/>
        </p:spPr>
        <p:txBody>
          <a:bodyPr vert="horz" lIns="288000" tIns="36000" rIns="72000" bIns="36000" rtlCol="0" anchor="t" anchorCtr="0">
            <a:normAutofit/>
          </a:bodyPr>
          <a:lstStyle>
            <a:lvl1pPr marL="0" indent="0" algn="l" defTabSz="879152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0" i="0" kern="900" spc="0" baseline="0">
                <a:solidFill>
                  <a:schemeClr val="tx1"/>
                </a:solidFill>
                <a:latin typeface="+mn-lt"/>
                <a:ea typeface="+mn-ea"/>
                <a:cs typeface="3ds Light"/>
              </a:defRPr>
            </a:lvl1pPr>
            <a:lvl2pPr marL="400050" marR="0" indent="-176213" algn="l" defTabSz="879152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 3" panose="05040102010807070707" pitchFamily="18" charset="2"/>
              <a:buChar char="w"/>
              <a:tabLst/>
              <a:defRPr sz="1800" b="0" i="0" kern="900" spc="0" baseline="0">
                <a:solidFill>
                  <a:schemeClr val="tx1"/>
                </a:solidFill>
                <a:latin typeface="+mn-lt"/>
                <a:ea typeface="+mn-ea"/>
                <a:cs typeface="3ds Light"/>
              </a:defRPr>
            </a:lvl2pPr>
            <a:lvl3pPr marL="628650" marR="0" indent="-158750" algn="l" defTabSz="879152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0000"/>
              <a:buFont typeface="Wingdings 3" panose="05040102010807070707" pitchFamily="18" charset="2"/>
              <a:buChar char="u"/>
              <a:tabLst/>
              <a:defRPr sz="1600" b="0" i="0" kern="900" spc="0">
                <a:solidFill>
                  <a:schemeClr val="tx1"/>
                </a:solidFill>
                <a:latin typeface="+mn-lt"/>
                <a:ea typeface="+mn-ea"/>
                <a:cs typeface="3ds Light"/>
              </a:defRPr>
            </a:lvl3pPr>
            <a:lvl4pPr marL="857250" indent="-179388" algn="l" defTabSz="879152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SzPct val="60000"/>
              <a:buFont typeface="Wingdings 3" panose="05040102010807070707" pitchFamily="18" charset="2"/>
              <a:buChar char="w"/>
              <a:defRPr sz="1400" b="0" i="0" kern="900" spc="-70">
                <a:solidFill>
                  <a:schemeClr val="tx1"/>
                </a:solidFill>
                <a:latin typeface="+mn-lt"/>
                <a:ea typeface="+mn-ea"/>
                <a:cs typeface="3ds Light"/>
              </a:defRPr>
            </a:lvl4pPr>
            <a:lvl5pPr marL="914400" indent="0" algn="l" defTabSz="1028700" rtl="0" eaLnBrk="1" latinLnBrk="0" hangingPunct="1">
              <a:lnSpc>
                <a:spcPct val="100000"/>
              </a:lnSpc>
              <a:spcBef>
                <a:spcPts val="300"/>
              </a:spcBef>
              <a:buFont typeface="Arial"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+mn-ea"/>
                <a:cs typeface="3ds Light"/>
              </a:defRPr>
            </a:lvl5pPr>
            <a:lvl6pPr marL="2417668" indent="-219788" algn="l" defTabSz="8791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7243" indent="-219788" algn="l" defTabSz="8791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819" indent="-219788" algn="l" defTabSz="8791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6395" indent="-219788" algn="l" defTabSz="8791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/>
              <a:t>enhancement aims to provide </a:t>
            </a:r>
            <a:r>
              <a:rPr lang="en-US" dirty="0" smtClean="0"/>
              <a:t>the users with the capability to define its own PP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Note : In this demo, the existing </a:t>
            </a:r>
            <a:r>
              <a:rPr lang="en-US" dirty="0" err="1" smtClean="0"/>
              <a:t>NCCode</a:t>
            </a:r>
            <a:r>
              <a:rPr lang="en-US" dirty="0" smtClean="0"/>
              <a:t> file will be copied to PPR Context by generating related NC Container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29343" y="1668707"/>
            <a:ext cx="7924119" cy="866387"/>
          </a:xfrm>
        </p:spPr>
        <p:txBody>
          <a:bodyPr>
            <a:normAutofit/>
          </a:bodyPr>
          <a:lstStyle/>
          <a:p>
            <a:r>
              <a:rPr lang="en-US" dirty="0" smtClean="0"/>
              <a:t>Validating the “My PP” </a:t>
            </a:r>
            <a:r>
              <a:rPr lang="en-US" dirty="0" smtClean="0"/>
              <a:t>Support</a:t>
            </a:r>
          </a:p>
          <a:p>
            <a:r>
              <a:rPr lang="en-US" dirty="0"/>
              <a:t>Extract the </a:t>
            </a:r>
            <a:r>
              <a:rPr lang="en-US" dirty="0" smtClean="0"/>
              <a:t>FUN052421.zip file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 smtClean="0"/>
              <a:t>MyPPConfigurationFile1.xml </a:t>
            </a:r>
            <a:r>
              <a:rPr lang="en-US" dirty="0" smtClean="0"/>
              <a:t>in </a:t>
            </a:r>
            <a:r>
              <a:rPr lang="en-US" dirty="0" smtClean="0"/>
              <a:t>Notepad </a:t>
            </a:r>
            <a:r>
              <a:rPr lang="en-US" dirty="0" smtClean="0"/>
              <a:t>-&gt; set the following:</a:t>
            </a:r>
          </a:p>
          <a:p>
            <a:pPr lvl="1"/>
            <a:r>
              <a:rPr lang="en-US" dirty="0" smtClean="0"/>
              <a:t>MyPPConfiguration.xsd location from 3Dexperience installation path</a:t>
            </a:r>
          </a:p>
          <a:p>
            <a:pPr lvl="1"/>
            <a:r>
              <a:rPr lang="en-US" dirty="0" smtClean="0"/>
              <a:t>Help file location(PP1.html for this scenario)</a:t>
            </a:r>
          </a:p>
          <a:p>
            <a:pPr lvl="1"/>
            <a:r>
              <a:rPr lang="en-US" dirty="0" smtClean="0"/>
              <a:t>Batch file location(MyPP1.bat for this scenario)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96" y="2721628"/>
            <a:ext cx="4019616" cy="192621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390904" y="4152089"/>
            <a:ext cx="1289274" cy="18284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3680178" y="3804356"/>
            <a:ext cx="1084313" cy="423766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390905" y="3804356"/>
            <a:ext cx="702252" cy="221100"/>
          </a:xfrm>
          <a:prstGeom prst="rect">
            <a:avLst/>
          </a:pr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02056" y="4461566"/>
            <a:ext cx="879949" cy="201934"/>
          </a:xfrm>
          <a:prstGeom prst="rect">
            <a:avLst/>
          </a:pr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615" y="2818666"/>
            <a:ext cx="4226365" cy="162529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351512" y="3856170"/>
            <a:ext cx="3251622" cy="16928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94357" y="4042756"/>
            <a:ext cx="3251622" cy="16928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37614" y="3478832"/>
            <a:ext cx="3932855" cy="14542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670469" y="3298730"/>
            <a:ext cx="202598" cy="18010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2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 smtClean="0"/>
              <a:t>MyPPConfigurationFile1.xml </a:t>
            </a:r>
            <a:r>
              <a:rPr lang="en-US" dirty="0" smtClean="0"/>
              <a:t>in </a:t>
            </a:r>
            <a:r>
              <a:rPr lang="en-US" dirty="0" smtClean="0"/>
              <a:t>Notepad </a:t>
            </a:r>
            <a:r>
              <a:rPr lang="en-US" dirty="0" smtClean="0"/>
              <a:t>-&gt; set the following:</a:t>
            </a:r>
          </a:p>
          <a:p>
            <a:pPr lvl="1"/>
            <a:r>
              <a:rPr lang="en-US" dirty="0" smtClean="0"/>
              <a:t>MyPPConfiguration.xsd location from 3Dexperience installation </a:t>
            </a:r>
            <a:r>
              <a:rPr lang="en-US" dirty="0" smtClean="0"/>
              <a:t>path</a:t>
            </a:r>
          </a:p>
          <a:p>
            <a:pPr lvl="1"/>
            <a:r>
              <a:rPr lang="en-US" dirty="0" smtClean="0"/>
              <a:t>Help </a:t>
            </a:r>
            <a:r>
              <a:rPr lang="en-US" dirty="0" smtClean="0"/>
              <a:t>file location(PP1.html for this scenario)</a:t>
            </a:r>
          </a:p>
          <a:p>
            <a:pPr lvl="1"/>
            <a:r>
              <a:rPr lang="en-US" dirty="0" smtClean="0"/>
              <a:t>Batch file location(MyPP1.bat for this scenario)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01" y="2849222"/>
            <a:ext cx="7920596" cy="124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47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MyPP1.bat in </a:t>
            </a:r>
            <a:r>
              <a:rPr lang="en-US" dirty="0" smtClean="0"/>
              <a:t>Notepad </a:t>
            </a:r>
            <a:r>
              <a:rPr lang="en-US" dirty="0" smtClean="0"/>
              <a:t>-&gt; set the </a:t>
            </a:r>
            <a:r>
              <a:rPr lang="en-US" dirty="0" err="1" smtClean="0"/>
              <a:t>CATNCCode</a:t>
            </a:r>
            <a:r>
              <a:rPr lang="en-US" dirty="0" smtClean="0"/>
              <a:t> location where </a:t>
            </a:r>
            <a:r>
              <a:rPr lang="en-US" dirty="0" err="1" smtClean="0"/>
              <a:t>ISOFile.CATNCCode</a:t>
            </a:r>
            <a:r>
              <a:rPr lang="en-US" dirty="0" smtClean="0"/>
              <a:t> is available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57" y="2133599"/>
            <a:ext cx="3880825" cy="1188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394" y="2063930"/>
            <a:ext cx="4529006" cy="136724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928668" y="2995749"/>
            <a:ext cx="3213846" cy="24384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37125" y="3025967"/>
            <a:ext cx="897366" cy="21362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854542" y="2741302"/>
            <a:ext cx="879949" cy="201934"/>
          </a:xfrm>
          <a:prstGeom prst="rect">
            <a:avLst/>
          </a:pr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>
            <a:endCxn id="6" idx="1"/>
          </p:cNvCxnSpPr>
          <p:nvPr/>
        </p:nvCxnSpPr>
        <p:spPr>
          <a:xfrm flipV="1">
            <a:off x="2804332" y="2747554"/>
            <a:ext cx="1610062" cy="370115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20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MyPP1.bat in </a:t>
            </a:r>
            <a:r>
              <a:rPr lang="en-US" dirty="0" smtClean="0"/>
              <a:t>Notepad </a:t>
            </a:r>
            <a:r>
              <a:rPr lang="en-US" dirty="0" smtClean="0"/>
              <a:t>-&gt; set the </a:t>
            </a:r>
            <a:r>
              <a:rPr lang="en-US" dirty="0" err="1" smtClean="0"/>
              <a:t>CATNCCode</a:t>
            </a:r>
            <a:r>
              <a:rPr lang="en-US" dirty="0" smtClean="0"/>
              <a:t> location where </a:t>
            </a:r>
            <a:r>
              <a:rPr lang="en-US" dirty="0" err="1" smtClean="0"/>
              <a:t>ISOFile.CATNCCode</a:t>
            </a:r>
            <a:r>
              <a:rPr lang="en-US" dirty="0" smtClean="0"/>
              <a:t> is available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928668" y="2995749"/>
            <a:ext cx="3213846" cy="24384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37125" y="3025967"/>
            <a:ext cx="897366" cy="21362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854542" y="2741302"/>
            <a:ext cx="879949" cy="201934"/>
          </a:xfrm>
          <a:prstGeom prst="rect">
            <a:avLst/>
          </a:pr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2804332" y="2747554"/>
            <a:ext cx="1610062" cy="370115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22" y="2583582"/>
            <a:ext cx="7923189" cy="139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53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PP1.html in </a:t>
            </a:r>
            <a:r>
              <a:rPr lang="en-US" dirty="0" smtClean="0"/>
              <a:t>Notepad </a:t>
            </a:r>
            <a:r>
              <a:rPr lang="en-US" dirty="0" smtClean="0"/>
              <a:t>-&gt; and update the details of help file as per user requirements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1" y="1958511"/>
            <a:ext cx="3662429" cy="207447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131185" y="3548588"/>
            <a:ext cx="897366" cy="21362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3028551" y="3277812"/>
            <a:ext cx="2265938" cy="415376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014" y="1681728"/>
            <a:ext cx="2785718" cy="299429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708828" y="3693188"/>
            <a:ext cx="974166" cy="12745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03186" y="3860800"/>
            <a:ext cx="781348" cy="12924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66873" y="4052711"/>
            <a:ext cx="424149" cy="12417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66873" y="4239559"/>
            <a:ext cx="683794" cy="106663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Pre-steps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smtClean="0"/>
              <a:t>Open PP1.html in </a:t>
            </a:r>
            <a:r>
              <a:rPr lang="en-US" dirty="0" smtClean="0"/>
              <a:t>Notepad </a:t>
            </a:r>
            <a:r>
              <a:rPr lang="en-US" dirty="0" smtClean="0"/>
              <a:t>-&gt; and update the details of help file as per user requirements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2254" y="257736"/>
            <a:ext cx="7920880" cy="374073"/>
          </a:xfrm>
        </p:spPr>
        <p:txBody>
          <a:bodyPr/>
          <a:lstStyle/>
          <a:p>
            <a:r>
              <a:rPr lang="en-US" dirty="0"/>
              <a:t>FUN052421  : Support of “My PP”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1" y="1958511"/>
            <a:ext cx="3662429" cy="207447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131185" y="3548588"/>
            <a:ext cx="897366" cy="21362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3028551" y="3277812"/>
            <a:ext cx="2265938" cy="415376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014" y="1681728"/>
            <a:ext cx="2785718" cy="299429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708828" y="3693188"/>
            <a:ext cx="974166" cy="12745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03186" y="3860800"/>
            <a:ext cx="781348" cy="12924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66873" y="4052711"/>
            <a:ext cx="424149" cy="12417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66873" y="4239559"/>
            <a:ext cx="683794" cy="106663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218966">
            <a:off x="2189903" y="1573305"/>
            <a:ext cx="4708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No Change Needed Here, Yet!</a:t>
            </a:r>
            <a:endParaRPr lang="en-US" sz="4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FAE75A1B-07B7-44EE-BD51-20312090FF74}"/>
    </a:ext>
  </a:extLst>
</a:theme>
</file>

<file path=ppt/theme/theme10.xml><?xml version="1.0" encoding="utf-8"?>
<a:theme xmlns:a="http://schemas.openxmlformats.org/drawingml/2006/main" name="10_3DS_3DSWYM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72F83C28-6BA4-4FA8-8316-31132DB0AE82}"/>
    </a:ext>
  </a:extLst>
</a:theme>
</file>

<file path=ppt/theme/theme11.xml><?xml version="1.0" encoding="utf-8"?>
<a:theme xmlns:a="http://schemas.openxmlformats.org/drawingml/2006/main" name="11_3DS_BIOV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5B48B88D-7D70-4189-A42C-4B9173B7203B}"/>
    </a:ext>
  </a:extLst>
</a:theme>
</file>

<file path=ppt/theme/theme12.xml><?xml version="1.0" encoding="utf-8"?>
<a:theme xmlns:a="http://schemas.openxmlformats.org/drawingml/2006/main" name="12_3DS_NETVIBES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F33B4D98-9BA9-48B5-863F-59FBD2A8D187}"/>
    </a:ext>
  </a:extLst>
</a:theme>
</file>

<file path=ppt/theme/theme13.xml><?xml version="1.0" encoding="utf-8"?>
<a:theme xmlns:a="http://schemas.openxmlformats.org/drawingml/2006/main" name="13_3DS_3DEXCITE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4FEF90BA-7162-4845-B05F-F5EA23A6CFB6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3DS_CAT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411096D6-055E-4C4B-AADA-886FBB470F68}"/>
    </a:ext>
  </a:extLst>
</a:theme>
</file>

<file path=ppt/theme/theme3.xml><?xml version="1.0" encoding="utf-8"?>
<a:theme xmlns:a="http://schemas.openxmlformats.org/drawingml/2006/main" name="3_3DS_SOLIDWORKS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7241305C-3B1E-4B02-BF31-38B3A4260B42}"/>
    </a:ext>
  </a:extLst>
</a:theme>
</file>

<file path=ppt/theme/theme4.xml><?xml version="1.0" encoding="utf-8"?>
<a:theme xmlns:a="http://schemas.openxmlformats.org/drawingml/2006/main" name="4_3DS_ENOV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1B671D29-20CE-4F0E-8C7E-AAE5D1DA4FD0}"/>
    </a:ext>
  </a:extLst>
</a:theme>
</file>

<file path=ppt/theme/theme5.xml><?xml version="1.0" encoding="utf-8"?>
<a:theme xmlns:a="http://schemas.openxmlformats.org/drawingml/2006/main" name="5_3DS_DELM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20CFD681-0A94-49F5-BBF4-A6125E716984}"/>
    </a:ext>
  </a:extLst>
</a:theme>
</file>

<file path=ppt/theme/theme6.xml><?xml version="1.0" encoding="utf-8"?>
<a:theme xmlns:a="http://schemas.openxmlformats.org/drawingml/2006/main" name="6_3DS_SIMUL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D11FAF20-BC75-4E22-9A83-6DE1A8E85A29}"/>
    </a:ext>
  </a:extLst>
</a:theme>
</file>

<file path=ppt/theme/theme7.xml><?xml version="1.0" encoding="utf-8"?>
<a:theme xmlns:a="http://schemas.openxmlformats.org/drawingml/2006/main" name="7_3DS_GEOV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A7B7EEB1-C1D1-4029-A284-3FCD077685BD}"/>
    </a:ext>
  </a:extLst>
</a:theme>
</file>

<file path=ppt/theme/theme8.xml><?xml version="1.0" encoding="utf-8"?>
<a:theme xmlns:a="http://schemas.openxmlformats.org/drawingml/2006/main" name="8_3DS_EXALEAD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63934457-0F4D-4309-B7B6-B99236CEF292}"/>
    </a:ext>
  </a:extLst>
</a:theme>
</file>

<file path=ppt/theme/theme9.xml><?xml version="1.0" encoding="utf-8"?>
<a:theme xmlns:a="http://schemas.openxmlformats.org/drawingml/2006/main" name="9_3DS_3DVIA Template_2015">
  <a:themeElements>
    <a:clrScheme name="3DS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B3F77"/>
      </a:accent1>
      <a:accent2>
        <a:srgbClr val="00B2A9"/>
      </a:accent2>
      <a:accent3>
        <a:srgbClr val="E1CD00"/>
      </a:accent3>
      <a:accent4>
        <a:srgbClr val="E87722"/>
      </a:accent4>
      <a:accent5>
        <a:srgbClr val="84BD00"/>
      </a:accent5>
      <a:accent6>
        <a:srgbClr val="0077C8"/>
      </a:accent6>
      <a:hlink>
        <a:srgbClr val="0000FF"/>
      </a:hlink>
      <a:folHlink>
        <a:srgbClr val="800080"/>
      </a:folHlink>
    </a:clrScheme>
    <a:fontScheme name="3DS PP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S_PPTX_Corp + Brand_Template_06_2015.pptx" id="{F2600C52-DB9A-4C10-AE98-F52812B72B4A}" vid="{88BA5469-FCEB-4406-B684-E3166A1F15A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2198</TotalTime>
  <Words>513</Words>
  <Application>Microsoft Office PowerPoint</Application>
  <PresentationFormat>On-screen Show (16:9)</PresentationFormat>
  <Paragraphs>78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blank</vt:lpstr>
      <vt:lpstr>2_3DS_CATIA Template_2015</vt:lpstr>
      <vt:lpstr>3_3DS_SOLIDWORKS Template_2015</vt:lpstr>
      <vt:lpstr>4_3DS_ENOVIA Template_2015</vt:lpstr>
      <vt:lpstr>5_3DS_DELMIA Template_2015</vt:lpstr>
      <vt:lpstr>6_3DS_SIMULIA Template_2015</vt:lpstr>
      <vt:lpstr>7_3DS_GEOVIA Template_2015</vt:lpstr>
      <vt:lpstr>8_3DS_EXALEAD Template_2015</vt:lpstr>
      <vt:lpstr>9_3DS_3DVIA Template_2015</vt:lpstr>
      <vt:lpstr>10_3DS_3DSWYM Template_2015</vt:lpstr>
      <vt:lpstr>11_3DS_BIOVIA Template_2015</vt:lpstr>
      <vt:lpstr>12_3DS_NETVIBES Template_2015</vt:lpstr>
      <vt:lpstr>13_3DS_3DEXCITE Template_2015</vt:lpstr>
      <vt:lpstr>FUN052421  : Support of “My PP”</vt:lpstr>
      <vt:lpstr>FUN052421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FUN052421  : Support of “My PP”</vt:lpstr>
      <vt:lpstr>PowerPoint Presentation</vt:lpstr>
    </vt:vector>
  </TitlesOfParts>
  <Company>DASSAULT SYSTEMES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GAULTIER Gilles</dc:creator>
  <cp:lastModifiedBy>GRIFFIN Mark</cp:lastModifiedBy>
  <cp:revision>68</cp:revision>
  <cp:lastPrinted>2013-06-27T08:50:33Z</cp:lastPrinted>
  <dcterms:created xsi:type="dcterms:W3CDTF">2015-11-24T16:20:17Z</dcterms:created>
  <dcterms:modified xsi:type="dcterms:W3CDTF">2016-03-26T01:39:18Z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Version">
    <vt:lpwstr>1.0</vt:lpwstr>
  </property>
</Properties>
</file>